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  <p:sldMasterId id="2147483788" r:id="rId2"/>
    <p:sldMasterId id="2147483800" r:id="rId3"/>
  </p:sldMasterIdLst>
  <p:notesMasterIdLst>
    <p:notesMasterId r:id="rId32"/>
  </p:notesMasterIdLst>
  <p:sldIdLst>
    <p:sldId id="256" r:id="rId4"/>
    <p:sldId id="272" r:id="rId5"/>
    <p:sldId id="273" r:id="rId6"/>
    <p:sldId id="274" r:id="rId7"/>
    <p:sldId id="275" r:id="rId8"/>
    <p:sldId id="276" r:id="rId9"/>
    <p:sldId id="267" r:id="rId10"/>
    <p:sldId id="269" r:id="rId11"/>
    <p:sldId id="270" r:id="rId12"/>
    <p:sldId id="277" r:id="rId13"/>
    <p:sldId id="279" r:id="rId14"/>
    <p:sldId id="300" r:id="rId15"/>
    <p:sldId id="280" r:id="rId16"/>
    <p:sldId id="281" r:id="rId17"/>
    <p:sldId id="283" r:id="rId18"/>
    <p:sldId id="286" r:id="rId19"/>
    <p:sldId id="284" r:id="rId20"/>
    <p:sldId id="287" r:id="rId21"/>
    <p:sldId id="303" r:id="rId22"/>
    <p:sldId id="288" r:id="rId23"/>
    <p:sldId id="304" r:id="rId24"/>
    <p:sldId id="289" r:id="rId25"/>
    <p:sldId id="291" r:id="rId26"/>
    <p:sldId id="292" r:id="rId27"/>
    <p:sldId id="293" r:id="rId28"/>
    <p:sldId id="295" r:id="rId29"/>
    <p:sldId id="301" r:id="rId30"/>
    <p:sldId id="302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7" d="100"/>
          <a:sy n="117" d="100"/>
        </p:scale>
        <p:origin x="13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C199E-6584-41DB-93A2-F4835855493E}" type="datetimeFigureOut">
              <a:rPr lang="pt-BR" smtClean="0"/>
              <a:t>31/07/2021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787F-4B8B-4CB0-A863-953B9753A4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66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7"/>
          <p:cNvSpPr>
            <a:spLocks/>
          </p:cNvSpPr>
          <p:nvPr/>
        </p:nvSpPr>
        <p:spPr bwMode="auto">
          <a:xfrm>
            <a:off x="-38100" y="463550"/>
            <a:ext cx="9182100" cy="6419850"/>
          </a:xfrm>
          <a:custGeom>
            <a:avLst/>
            <a:gdLst/>
            <a:ahLst/>
            <a:cxnLst>
              <a:cxn ang="0">
                <a:pos x="17280" y="12123"/>
              </a:cxn>
              <a:cxn ang="0">
                <a:pos x="0" y="12132"/>
              </a:cxn>
              <a:cxn ang="0">
                <a:pos x="2" y="4163"/>
              </a:cxn>
              <a:cxn ang="0">
                <a:pos x="262" y="3633"/>
              </a:cxn>
              <a:cxn ang="0">
                <a:pos x="567" y="3147"/>
              </a:cxn>
              <a:cxn ang="0">
                <a:pos x="912" y="2704"/>
              </a:cxn>
              <a:cxn ang="0">
                <a:pos x="1295" y="2299"/>
              </a:cxn>
              <a:cxn ang="0">
                <a:pos x="1714" y="1931"/>
              </a:cxn>
              <a:cxn ang="0">
                <a:pos x="2166" y="1602"/>
              </a:cxn>
              <a:cxn ang="0">
                <a:pos x="2649" y="1308"/>
              </a:cxn>
              <a:cxn ang="0">
                <a:pos x="3160" y="1048"/>
              </a:cxn>
              <a:cxn ang="0">
                <a:pos x="3696" y="820"/>
              </a:cxn>
              <a:cxn ang="0">
                <a:pos x="4255" y="623"/>
              </a:cxn>
              <a:cxn ang="0">
                <a:pos x="4835" y="457"/>
              </a:cxn>
              <a:cxn ang="0">
                <a:pos x="5433" y="319"/>
              </a:cxn>
              <a:cxn ang="0">
                <a:pos x="6047" y="207"/>
              </a:cxn>
              <a:cxn ang="0">
                <a:pos x="6673" y="121"/>
              </a:cxn>
              <a:cxn ang="0">
                <a:pos x="7311" y="59"/>
              </a:cxn>
              <a:cxn ang="0">
                <a:pos x="7955" y="19"/>
              </a:cxn>
              <a:cxn ang="0">
                <a:pos x="8605" y="0"/>
              </a:cxn>
              <a:cxn ang="0">
                <a:pos x="9259" y="1"/>
              </a:cxn>
              <a:cxn ang="0">
                <a:pos x="9911" y="20"/>
              </a:cxn>
              <a:cxn ang="0">
                <a:pos x="10562" y="55"/>
              </a:cxn>
              <a:cxn ang="0">
                <a:pos x="11209" y="107"/>
              </a:cxn>
              <a:cxn ang="0">
                <a:pos x="11848" y="172"/>
              </a:cxn>
              <a:cxn ang="0">
                <a:pos x="12477" y="250"/>
              </a:cxn>
              <a:cxn ang="0">
                <a:pos x="13094" y="338"/>
              </a:cxn>
              <a:cxn ang="0">
                <a:pos x="13695" y="435"/>
              </a:cxn>
              <a:cxn ang="0">
                <a:pos x="14280" y="542"/>
              </a:cxn>
              <a:cxn ang="0">
                <a:pos x="14845" y="655"/>
              </a:cxn>
              <a:cxn ang="0">
                <a:pos x="15387" y="772"/>
              </a:cxn>
              <a:cxn ang="0">
                <a:pos x="15904" y="894"/>
              </a:cxn>
              <a:cxn ang="0">
                <a:pos x="16393" y="1019"/>
              </a:cxn>
              <a:cxn ang="0">
                <a:pos x="16853" y="1144"/>
              </a:cxn>
              <a:cxn ang="0">
                <a:pos x="17280" y="1268"/>
              </a:cxn>
              <a:cxn ang="0">
                <a:pos x="17280" y="1980"/>
              </a:cxn>
              <a:cxn ang="0">
                <a:pos x="17280" y="2678"/>
              </a:cxn>
              <a:cxn ang="0">
                <a:pos x="17280" y="3364"/>
              </a:cxn>
              <a:cxn ang="0">
                <a:pos x="17280" y="4043"/>
              </a:cxn>
              <a:cxn ang="0">
                <a:pos x="17280" y="4712"/>
              </a:cxn>
              <a:cxn ang="0">
                <a:pos x="17280" y="5377"/>
              </a:cxn>
              <a:cxn ang="0">
                <a:pos x="17280" y="6038"/>
              </a:cxn>
              <a:cxn ang="0">
                <a:pos x="17280" y="6696"/>
              </a:cxn>
              <a:cxn ang="0">
                <a:pos x="17280" y="7355"/>
              </a:cxn>
              <a:cxn ang="0">
                <a:pos x="17280" y="8015"/>
              </a:cxn>
              <a:cxn ang="0">
                <a:pos x="17280" y="8680"/>
              </a:cxn>
              <a:cxn ang="0">
                <a:pos x="17280" y="9350"/>
              </a:cxn>
              <a:cxn ang="0">
                <a:pos x="17280" y="10027"/>
              </a:cxn>
              <a:cxn ang="0">
                <a:pos x="17280" y="10714"/>
              </a:cxn>
              <a:cxn ang="0">
                <a:pos x="17280" y="11413"/>
              </a:cxn>
              <a:cxn ang="0">
                <a:pos x="17280" y="12123"/>
              </a:cxn>
            </a:cxnLst>
            <a:rect l="0" t="0" r="r" b="b"/>
            <a:pathLst>
              <a:path w="17280" h="12132">
                <a:moveTo>
                  <a:pt x="17280" y="12123"/>
                </a:moveTo>
                <a:lnTo>
                  <a:pt x="0" y="12132"/>
                </a:lnTo>
                <a:lnTo>
                  <a:pt x="2" y="4163"/>
                </a:lnTo>
                <a:lnTo>
                  <a:pt x="262" y="3633"/>
                </a:lnTo>
                <a:lnTo>
                  <a:pt x="567" y="3147"/>
                </a:lnTo>
                <a:lnTo>
                  <a:pt x="912" y="2704"/>
                </a:lnTo>
                <a:lnTo>
                  <a:pt x="1295" y="2299"/>
                </a:lnTo>
                <a:lnTo>
                  <a:pt x="1714" y="1931"/>
                </a:lnTo>
                <a:lnTo>
                  <a:pt x="2166" y="1602"/>
                </a:lnTo>
                <a:lnTo>
                  <a:pt x="2649" y="1308"/>
                </a:lnTo>
                <a:lnTo>
                  <a:pt x="3160" y="1048"/>
                </a:lnTo>
                <a:lnTo>
                  <a:pt x="3696" y="820"/>
                </a:lnTo>
                <a:lnTo>
                  <a:pt x="4255" y="623"/>
                </a:lnTo>
                <a:lnTo>
                  <a:pt x="4835" y="457"/>
                </a:lnTo>
                <a:lnTo>
                  <a:pt x="5433" y="319"/>
                </a:lnTo>
                <a:lnTo>
                  <a:pt x="6047" y="207"/>
                </a:lnTo>
                <a:lnTo>
                  <a:pt x="6673" y="121"/>
                </a:lnTo>
                <a:lnTo>
                  <a:pt x="7311" y="59"/>
                </a:lnTo>
                <a:lnTo>
                  <a:pt x="7955" y="19"/>
                </a:lnTo>
                <a:lnTo>
                  <a:pt x="8605" y="0"/>
                </a:lnTo>
                <a:lnTo>
                  <a:pt x="9259" y="1"/>
                </a:lnTo>
                <a:lnTo>
                  <a:pt x="9911" y="20"/>
                </a:lnTo>
                <a:lnTo>
                  <a:pt x="10562" y="55"/>
                </a:lnTo>
                <a:lnTo>
                  <a:pt x="11209" y="107"/>
                </a:lnTo>
                <a:lnTo>
                  <a:pt x="11848" y="172"/>
                </a:lnTo>
                <a:lnTo>
                  <a:pt x="12477" y="250"/>
                </a:lnTo>
                <a:lnTo>
                  <a:pt x="13094" y="338"/>
                </a:lnTo>
                <a:lnTo>
                  <a:pt x="13695" y="435"/>
                </a:lnTo>
                <a:lnTo>
                  <a:pt x="14280" y="542"/>
                </a:lnTo>
                <a:lnTo>
                  <a:pt x="14845" y="655"/>
                </a:lnTo>
                <a:lnTo>
                  <a:pt x="15387" y="772"/>
                </a:lnTo>
                <a:lnTo>
                  <a:pt x="15904" y="894"/>
                </a:lnTo>
                <a:lnTo>
                  <a:pt x="16393" y="1019"/>
                </a:lnTo>
                <a:lnTo>
                  <a:pt x="16853" y="1144"/>
                </a:lnTo>
                <a:lnTo>
                  <a:pt x="17280" y="1268"/>
                </a:lnTo>
                <a:lnTo>
                  <a:pt x="17280" y="1980"/>
                </a:lnTo>
                <a:lnTo>
                  <a:pt x="17280" y="2678"/>
                </a:lnTo>
                <a:lnTo>
                  <a:pt x="17280" y="3364"/>
                </a:lnTo>
                <a:lnTo>
                  <a:pt x="17280" y="4043"/>
                </a:lnTo>
                <a:lnTo>
                  <a:pt x="17280" y="4712"/>
                </a:lnTo>
                <a:lnTo>
                  <a:pt x="17280" y="5377"/>
                </a:lnTo>
                <a:lnTo>
                  <a:pt x="17280" y="6038"/>
                </a:lnTo>
                <a:lnTo>
                  <a:pt x="17280" y="6696"/>
                </a:lnTo>
                <a:lnTo>
                  <a:pt x="17280" y="7355"/>
                </a:lnTo>
                <a:lnTo>
                  <a:pt x="17280" y="8015"/>
                </a:lnTo>
                <a:lnTo>
                  <a:pt x="17280" y="8680"/>
                </a:lnTo>
                <a:lnTo>
                  <a:pt x="17280" y="9350"/>
                </a:lnTo>
                <a:lnTo>
                  <a:pt x="17280" y="10027"/>
                </a:lnTo>
                <a:lnTo>
                  <a:pt x="17280" y="10714"/>
                </a:lnTo>
                <a:lnTo>
                  <a:pt x="17280" y="11413"/>
                </a:lnTo>
                <a:lnTo>
                  <a:pt x="17280" y="12123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646331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7772400" cy="46166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fld id="{F8C24AE4-B201-40F4-ABB8-14E9D2E41BFC}" type="datetime1">
              <a:rPr lang="pt-BR" smtClean="0"/>
              <a:t>31/07/2021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 flipV="1">
            <a:off x="-25400" y="4889500"/>
            <a:ext cx="8839200" cy="32766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 flipV="1">
            <a:off x="-25400" y="4786406"/>
            <a:ext cx="9144000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5"/>
          <p:cNvSpPr>
            <a:spLocks/>
          </p:cNvSpPr>
          <p:nvPr/>
        </p:nvSpPr>
        <p:spPr bwMode="auto">
          <a:xfrm>
            <a:off x="1588" y="268288"/>
            <a:ext cx="9142413" cy="1760538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6"/>
          <p:cNvSpPr>
            <a:spLocks/>
          </p:cNvSpPr>
          <p:nvPr/>
        </p:nvSpPr>
        <p:spPr bwMode="auto">
          <a:xfrm>
            <a:off x="523875" y="190500"/>
            <a:ext cx="8620125" cy="16589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A2DE-D08A-4BA7-BB2B-A7C7AFB7C3A1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20CA-CDAB-4FF5-B827-D80580E1E9BB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26C09-81BC-4090-BDA6-4358B114B232}" type="datetime1">
              <a:rPr lang="pt-BR" smtClean="0"/>
              <a:t>31/07/2021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96211-DE77-4E5E-91AC-F636BD599065}" type="datetime1">
              <a:rPr lang="pt-BR" smtClean="0"/>
              <a:t>31/07/2021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F3CA1-681E-469B-AB90-3269E35934C0}" type="datetime1">
              <a:rPr lang="pt-BR" smtClean="0"/>
              <a:t>31/07/2021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1B348-4B90-4461-86FC-B3E74FB4082D}" type="datetime1">
              <a:rPr lang="pt-BR" smtClean="0"/>
              <a:t>31/07/2021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351-5A7C-4B50-AE5C-C27F83DBBE15}" type="datetime1">
              <a:rPr lang="pt-BR" smtClean="0"/>
              <a:t>31/07/2021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B98D0-C71A-4747-B0AD-13C1FFD8DBD2}" type="datetime1">
              <a:rPr lang="pt-BR" smtClean="0"/>
              <a:t>31/07/2021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7FF05-D758-49CE-96A7-37D7559DB2FE}" type="datetime1">
              <a:rPr lang="pt-BR" smtClean="0"/>
              <a:t>31/07/2021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82C71-EFE7-4F51-B99B-5F4A4AD50C0E}" type="datetime1">
              <a:rPr lang="pt-BR" smtClean="0"/>
              <a:t>31/07/2021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F0C-84B9-4379-9B8A-FC76A99F32E5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892175" y="169862"/>
            <a:ext cx="8251826" cy="1679671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533400" y="322262"/>
            <a:ext cx="8610600" cy="15827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-10274" y="4572000"/>
            <a:ext cx="9154274" cy="2310441"/>
          </a:xfrm>
          <a:custGeom>
            <a:avLst/>
            <a:gdLst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2885326"/>
              <a:gd name="connsiteX1" fmla="*/ 3996647 w 9154274"/>
              <a:gd name="connsiteY1" fmla="*/ 1890445 h 2885326"/>
              <a:gd name="connsiteX2" fmla="*/ 9154274 w 9154274"/>
              <a:gd name="connsiteY2" fmla="*/ 0 h 2885326"/>
              <a:gd name="connsiteX3" fmla="*/ 9154274 w 9154274"/>
              <a:gd name="connsiteY3" fmla="*/ 2476072 h 2885326"/>
              <a:gd name="connsiteX4" fmla="*/ 0 w 9154274"/>
              <a:gd name="connsiteY4" fmla="*/ 2455524 h 2885326"/>
              <a:gd name="connsiteX5" fmla="*/ 0 w 9154274"/>
              <a:gd name="connsiteY5" fmla="*/ 1202077 h 2885326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274" h="2476072">
                <a:moveTo>
                  <a:pt x="0" y="1202077"/>
                </a:moveTo>
                <a:cubicBezTo>
                  <a:pt x="875016" y="1451225"/>
                  <a:pt x="2273156" y="1880171"/>
                  <a:pt x="3996647" y="1890445"/>
                </a:cubicBezTo>
                <a:cubicBezTo>
                  <a:pt x="7798941" y="1960652"/>
                  <a:pt x="8793822" y="505146"/>
                  <a:pt x="9154274" y="0"/>
                </a:cubicBezTo>
                <a:lnTo>
                  <a:pt x="9154274" y="2476072"/>
                </a:lnTo>
                <a:lnTo>
                  <a:pt x="0" y="2455524"/>
                </a:lnTo>
                <a:cubicBezTo>
                  <a:pt x="3425" y="2027434"/>
                  <a:pt x="6849" y="1599344"/>
                  <a:pt x="0" y="1202077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 flipV="1">
            <a:off x="0" y="4114800"/>
            <a:ext cx="8991600" cy="3810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 flipV="1">
            <a:off x="0" y="4571999"/>
            <a:ext cx="9144000" cy="3251199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CE66-E3BD-4F1F-885F-74628DD45990}" type="datetime1">
              <a:rPr lang="pt-BR" smtClean="0"/>
              <a:t>31/07/2021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FA207-2F30-4F18-8F78-BF16B793223A}" type="datetime1">
              <a:rPr lang="pt-BR" smtClean="0"/>
              <a:t>31/07/2021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5791-59F0-4A0C-BCE1-CAD6F05D2D15}" type="datetime1">
              <a:rPr lang="pt-BR" smtClean="0"/>
              <a:t>31/07/2021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5638801" y="4145282"/>
            <a:ext cx="3515503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6689" y="6057150"/>
            <a:ext cx="4125119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584201"/>
            <a:ext cx="6553200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616200"/>
            <a:ext cx="6553200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92C5-64C1-4B11-B39B-37CB3B1289C7}" type="datetime1">
              <a:rPr lang="pt-BR" smtClean="0"/>
              <a:t>31/07/2021</a:t>
            </a:fld>
            <a:endParaRPr lang="pt-BR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4624"/>
            <a:ext cx="7772400" cy="733896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124744"/>
            <a:ext cx="7772400" cy="5039325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8E698-586C-4C5D-A5AE-20DA0E885DDA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09802"/>
            <a:ext cx="6705600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951267"/>
            <a:ext cx="5303520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8A7FF-AC4F-42E6-B0BA-E3C109578631}" type="datetime1">
              <a:rPr lang="pt-BR" smtClean="0"/>
              <a:t>31/07/2021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pt-BR" smtClean="0"/>
              <a:t>‹nº›</a:t>
            </a:fld>
            <a:endParaRPr lang="pt-BR" dirty="0"/>
          </a:p>
        </p:txBody>
      </p:sp>
      <p:grpSp>
        <p:nvGrpSpPr>
          <p:cNvPr id="11" name="diagonals"/>
          <p:cNvGrpSpPr/>
          <p:nvPr/>
        </p:nvGrpSpPr>
        <p:grpSpPr>
          <a:xfrm>
            <a:off x="5638801" y="4145282"/>
            <a:ext cx="3515503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706880"/>
            <a:ext cx="3810000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1" y="1706880"/>
            <a:ext cx="3810000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1632-1621-4721-A794-1B8D94D44045}" type="datetime1">
              <a:rPr lang="pt-BR" smtClean="0"/>
              <a:t>31/07/2021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01800"/>
            <a:ext cx="3813048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1" y="2717800"/>
            <a:ext cx="3810000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1701800"/>
            <a:ext cx="3813048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1" y="2717800"/>
            <a:ext cx="3810000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1850-380F-47D0-BBD8-A3C2488CD388}" type="datetime1">
              <a:rPr lang="pt-BR" smtClean="0"/>
              <a:t>31/07/2021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A15A-8028-421E-B365-8FF515DD9B74}" type="datetime1">
              <a:rPr lang="pt-BR" smtClean="0"/>
              <a:t>31/07/2021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C42-C122-4429-9B7C-122BE9AC17EA}" type="datetime1">
              <a:rPr lang="pt-BR" smtClean="0"/>
              <a:t>31/07/2021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4536B-9D2A-4FFB-BB9D-C124258EF2C6}" type="datetime1">
              <a:rPr lang="pt-BR" smtClean="0"/>
              <a:t>31/07/2021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01800"/>
            <a:ext cx="3048000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584200"/>
            <a:ext cx="4572000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241800"/>
            <a:ext cx="3048000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7F345-E7A6-4A25-A313-0F97FE203DA5}" type="datetime1">
              <a:rPr lang="pt-BR" smtClean="0"/>
              <a:t>31/07/2021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01800"/>
            <a:ext cx="3048000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4800" y="584200"/>
            <a:ext cx="4572000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pt-BR" smtClean="0"/>
              <a:t>Clique no ícone para adicionar uma imagem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241800"/>
            <a:ext cx="3048000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4E27-BAE0-4854-9889-8C253DA07BCA}" type="datetime1">
              <a:rPr lang="pt-BR" smtClean="0"/>
              <a:t>31/07/2021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39914-6268-4987-8412-D6BA608B4DC6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4200"/>
            <a:ext cx="2057400" cy="5588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84200"/>
            <a:ext cx="5562600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D42D9-E72B-4C72-99C9-A50212E430F7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412F-FC0C-4355-AF27-A6B354B6CBD7}" type="datetime1">
              <a:rPr lang="pt-BR" smtClean="0"/>
              <a:t>31/07/2021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7D9D-995B-4DE0-B522-FB7A3F23EFB0}" type="datetime1">
              <a:rPr lang="pt-BR" smtClean="0"/>
              <a:t>31/07/2021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B5E10-2692-4863-B92C-1F0F6795BEBD}" type="datetime1">
              <a:rPr lang="pt-BR" smtClean="0"/>
              <a:t>31/07/2021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02FF0-111D-464A-B497-3894EE354F2F}" type="datetime1">
              <a:rPr lang="pt-BR" smtClean="0"/>
              <a:t>31/07/2021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B227E-49FF-4E4A-9CB4-895EF8A50870}" type="datetime1">
              <a:rPr lang="pt-BR" smtClean="0"/>
              <a:t>31/07/2021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38A9-C5CF-4E2C-AC58-7C42886B6A76}" type="datetime1">
              <a:rPr lang="pt-BR" smtClean="0"/>
              <a:t>31/07/2021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EE91-457B-437E-9B96-3B3C6EFDCBBB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0D9C-B185-4386-87D8-764B9018780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D9CAF-9BFF-43D3-9C3C-FF8AD9FDA7B7}" type="datetime1">
              <a:rPr lang="pt-BR" smtClean="0"/>
              <a:t>31/07/2021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1905" y="-3174"/>
            <a:ext cx="615155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1" y="274637"/>
            <a:ext cx="7772400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1701797"/>
            <a:ext cx="7772400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3"/>
            <a:ext cx="16764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5381-51C7-4843-A0D2-B49D7A2B4005}" type="datetime1">
              <a:rPr lang="pt-BR" smtClean="0"/>
              <a:t>31/07/2021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3"/>
            <a:ext cx="39624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1" y="6356353"/>
            <a:ext cx="7620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0D9C-B185-4386-87D8-764B9018780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>
                    <a:lumMod val="95000"/>
                  </a:schemeClr>
                </a:solidFill>
                <a:latin typeface="Calibri Light"/>
              </a:rPr>
              <a:t>L</a:t>
            </a:r>
            <a:r>
              <a:rPr lang="pt-BR" dirty="0" smtClean="0">
                <a:solidFill>
                  <a:schemeClr val="tx1">
                    <a:lumMod val="95000"/>
                  </a:schemeClr>
                </a:solidFill>
                <a:latin typeface="Calibri Light"/>
              </a:rPr>
              <a:t>inguagem SQL</a:t>
            </a:r>
            <a:endParaRPr lang="pt-BR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75856" y="4844752"/>
            <a:ext cx="4897016" cy="1104528"/>
          </a:xfrm>
        </p:spPr>
        <p:txBody>
          <a:bodyPr>
            <a:normAutofit/>
          </a:bodyPr>
          <a:lstStyle/>
          <a:p>
            <a:endParaRPr lang="pt-BR" sz="2200" cap="none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803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um banco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Definição de Dados</a:t>
            </a:r>
          </a:p>
          <a:p>
            <a:pPr lvl="1"/>
            <a:r>
              <a:rPr lang="pt-BR" dirty="0" smtClean="0"/>
              <a:t>CREATE DATABASE </a:t>
            </a:r>
            <a:r>
              <a:rPr lang="pt-BR" u="sng" dirty="0" err="1" smtClean="0"/>
              <a:t>BancoTreinamento</a:t>
            </a:r>
            <a:endParaRPr lang="pt-BR" u="sng" dirty="0" smtClean="0"/>
          </a:p>
          <a:p>
            <a:pPr lvl="1"/>
            <a:r>
              <a:rPr lang="pt-BR" dirty="0"/>
              <a:t>USE </a:t>
            </a:r>
            <a:r>
              <a:rPr lang="pt-BR" dirty="0" err="1" smtClean="0"/>
              <a:t>BancoTreinamento</a:t>
            </a:r>
            <a:r>
              <a:rPr lang="pt-BR" dirty="0" smtClean="0"/>
              <a:t>;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574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tabelas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42942" indent="-228600" defTabSz="914400">
              <a:defRPr/>
            </a:pPr>
            <a:r>
              <a:rPr lang="pt-BR" sz="2400" b="1" dirty="0" smtClean="0"/>
              <a:t>CREATE TABLE</a:t>
            </a:r>
            <a:r>
              <a:rPr lang="pt-BR" sz="2400" dirty="0" smtClean="0"/>
              <a:t> </a:t>
            </a:r>
            <a:r>
              <a:rPr lang="pt-BR" sz="2400" dirty="0" err="1" smtClean="0"/>
              <a:t>nomeTabela</a:t>
            </a:r>
            <a:r>
              <a:rPr lang="pt-BR" sz="2400" dirty="0" smtClean="0"/>
              <a:t>(campo tipo atributo, </a:t>
            </a:r>
            <a:r>
              <a:rPr lang="pt-BR" sz="2400" dirty="0"/>
              <a:t>... campo tipo atributo)</a:t>
            </a:r>
            <a:endParaRPr lang="pt-BR" sz="2400" b="1" dirty="0"/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pt-BR" sz="1800" b="1" dirty="0" smtClean="0"/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CREATE TABLE `CLIENTE` (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`id` </a:t>
            </a:r>
            <a:r>
              <a:rPr lang="pt-BR" sz="1800" b="1" dirty="0" err="1"/>
              <a:t>int</a:t>
            </a:r>
            <a:r>
              <a:rPr lang="pt-BR" sz="1800" b="1" dirty="0"/>
              <a:t> NOT NULL AUTO_INCREMENT,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`nome` </a:t>
            </a:r>
            <a:r>
              <a:rPr lang="pt-BR" sz="1800" b="1" dirty="0" err="1"/>
              <a:t>varchar</a:t>
            </a:r>
            <a:r>
              <a:rPr lang="pt-BR" sz="1800" b="1" dirty="0"/>
              <a:t>(30) NOT NULL,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</a:t>
            </a:r>
            <a:r>
              <a:rPr lang="pt-BR" sz="1800" b="1" dirty="0" err="1"/>
              <a:t>cpf</a:t>
            </a:r>
            <a:r>
              <a:rPr lang="pt-BR" sz="1800" b="1" dirty="0"/>
              <a:t>` </a:t>
            </a:r>
            <a:r>
              <a:rPr lang="pt-BR" sz="1800" b="1" dirty="0" err="1"/>
              <a:t>int</a:t>
            </a:r>
            <a:r>
              <a:rPr lang="pt-BR" sz="1800" b="1" dirty="0"/>
              <a:t> NOT NULL UNIQUE,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`uf` char(2) NOT NULL,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`nascimento` DATE NOT NULL DEFAULT '0000-00-00',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`telefone` char(9) DEFAULT '</a:t>
            </a:r>
            <a:r>
              <a:rPr lang="pt-BR" sz="1800" b="1" dirty="0" err="1"/>
              <a:t>null</a:t>
            </a:r>
            <a:r>
              <a:rPr lang="pt-BR" sz="1800" b="1" dirty="0"/>
              <a:t>',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`sexo` char(1) NOT NULL,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	PRIMARY KEY (`id`)</a:t>
            </a:r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pt-BR" sz="1800" b="1" dirty="0"/>
              <a:t>);</a:t>
            </a:r>
            <a:endParaRPr lang="pt-BR" sz="1800" dirty="0" smtClean="0"/>
          </a:p>
          <a:p>
            <a:pPr marL="914240" lvl="4" indent="-228600" defTabSz="91440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pt-BR" sz="1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11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020915"/>
            <a:ext cx="2886478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0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tabelas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indent="-273050" defTabSz="914400">
              <a:defRPr/>
            </a:pPr>
            <a:r>
              <a:rPr lang="pt-BR" sz="2400" dirty="0" smtClean="0"/>
              <a:t>Restrição </a:t>
            </a:r>
            <a:r>
              <a:rPr lang="pt-BR" sz="2400" b="1" dirty="0"/>
              <a:t>UNIQUE</a:t>
            </a:r>
            <a:r>
              <a:rPr lang="pt-BR" sz="2400" dirty="0"/>
              <a:t> e </a:t>
            </a:r>
            <a:r>
              <a:rPr lang="pt-BR" sz="2400" b="1" dirty="0"/>
              <a:t>PRIMARY</a:t>
            </a:r>
            <a:r>
              <a:rPr lang="pt-BR" sz="2400" dirty="0"/>
              <a:t> </a:t>
            </a:r>
            <a:r>
              <a:rPr lang="pt-BR" sz="2400" b="1" dirty="0"/>
              <a:t>KEY</a:t>
            </a:r>
            <a:r>
              <a:rPr lang="pt-BR" sz="2400" dirty="0"/>
              <a:t>:</a:t>
            </a:r>
          </a:p>
          <a:p>
            <a:pPr marL="673100" lvl="1" indent="-273050" defTabSz="914400">
              <a:defRPr/>
            </a:pPr>
            <a:r>
              <a:rPr lang="pt-BR" dirty="0"/>
              <a:t>Asseguram que os valores inseridos em uma ou mais colunas são únicos para cada linha da tabela.</a:t>
            </a:r>
          </a:p>
          <a:p>
            <a:pPr marL="673100" lvl="1" indent="-273050" defTabSz="914400">
              <a:defRPr/>
            </a:pPr>
            <a:r>
              <a:rPr lang="pt-BR" dirty="0"/>
              <a:t>Uma ou mais colunas definidas com essas restrições devem também ser definidas com o atributo NOT NULL</a:t>
            </a:r>
          </a:p>
          <a:p>
            <a:pPr>
              <a:defRPr/>
            </a:pPr>
            <a:r>
              <a:rPr lang="pt-BR" sz="2400" dirty="0"/>
              <a:t>Uma coluna pode ser definida com o atributo NOT NULL. Esse atributo não permite valores nulos na coluna onde é definida e é obrigatório em colunas com restrições </a:t>
            </a:r>
            <a:r>
              <a:rPr lang="pt-BR" sz="2400" b="1" dirty="0"/>
              <a:t>PRIMARY</a:t>
            </a:r>
            <a:r>
              <a:rPr lang="pt-BR" sz="2400" dirty="0"/>
              <a:t> </a:t>
            </a:r>
            <a:r>
              <a:rPr lang="pt-BR" sz="2400" b="1" dirty="0"/>
              <a:t>KEY</a:t>
            </a:r>
            <a:r>
              <a:rPr lang="pt-BR" sz="2400" dirty="0"/>
              <a:t> ou </a:t>
            </a:r>
            <a:r>
              <a:rPr lang="pt-BR" sz="2400" b="1" dirty="0"/>
              <a:t>UNIQUE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89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Criando tabelas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indent="-273050" defTabSz="914400">
              <a:defRPr/>
            </a:pPr>
            <a:r>
              <a:rPr lang="pt-BR" sz="2000" dirty="0"/>
              <a:t>Restrição FOREIGN KEY:</a:t>
            </a:r>
          </a:p>
          <a:p>
            <a:pPr marL="673100" lvl="1" indent="-273050" defTabSz="914400">
              <a:defRPr/>
            </a:pPr>
            <a:r>
              <a:rPr lang="pt-BR" sz="1800" dirty="0"/>
              <a:t>Chave estrangeira é uma ou mais colunas em uma tabela que corresponde exatamente a uma ou mais colunas definida(s) como chave primária em outra tabela</a:t>
            </a:r>
            <a:r>
              <a:rPr lang="pt-BR" sz="1800" dirty="0" smtClean="0"/>
              <a:t>.</a:t>
            </a:r>
          </a:p>
          <a:p>
            <a:pPr marL="400050" lvl="1" indent="0" defTabSz="914400">
              <a:buNone/>
              <a:defRPr/>
            </a:pPr>
            <a:endParaRPr lang="pt-BR" sz="1800" dirty="0"/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CREATE TABLE `ENDERECO` (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	`id` </a:t>
            </a:r>
            <a:r>
              <a:rPr lang="en-US" sz="1300" b="1" dirty="0" err="1"/>
              <a:t>int</a:t>
            </a:r>
            <a:r>
              <a:rPr lang="en-US" sz="1300" b="1" dirty="0"/>
              <a:t> NOT NULL AUTO_INCREMENT,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	`</a:t>
            </a:r>
            <a:r>
              <a:rPr lang="en-US" sz="1300" b="1" dirty="0" err="1"/>
              <a:t>id_cliente</a:t>
            </a:r>
            <a:r>
              <a:rPr lang="en-US" sz="1300" b="1" dirty="0"/>
              <a:t>` </a:t>
            </a:r>
            <a:r>
              <a:rPr lang="en-US" sz="1300" b="1" dirty="0" err="1"/>
              <a:t>int</a:t>
            </a:r>
            <a:r>
              <a:rPr lang="en-US" sz="1300" b="1" dirty="0"/>
              <a:t> NOT NULL,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	`</a:t>
            </a:r>
            <a:r>
              <a:rPr lang="en-US" sz="1300" b="1" dirty="0" err="1"/>
              <a:t>logradouro</a:t>
            </a:r>
            <a:r>
              <a:rPr lang="en-US" sz="1300" b="1" dirty="0"/>
              <a:t>` varchar(40) NOT NULL,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	`</a:t>
            </a:r>
            <a:r>
              <a:rPr lang="en-US" sz="1300" b="1" dirty="0" err="1"/>
              <a:t>bairro</a:t>
            </a:r>
            <a:r>
              <a:rPr lang="en-US" sz="1300" b="1" dirty="0"/>
              <a:t>` varchar(30) NOT NULL,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	`</a:t>
            </a:r>
            <a:r>
              <a:rPr lang="en-US" sz="1300" b="1" dirty="0" err="1"/>
              <a:t>numero</a:t>
            </a:r>
            <a:r>
              <a:rPr lang="en-US" sz="1300" b="1" dirty="0"/>
              <a:t>` </a:t>
            </a:r>
            <a:r>
              <a:rPr lang="en-US" sz="1300" b="1" dirty="0" err="1"/>
              <a:t>int</a:t>
            </a:r>
            <a:r>
              <a:rPr lang="en-US" sz="1300" b="1" dirty="0"/>
              <a:t> NOT NULL,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	PRIMARY KEY (`id`)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);</a:t>
            </a:r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endParaRPr lang="en-US" sz="1300" b="1" dirty="0"/>
          </a:p>
          <a:p>
            <a:pPr marL="609493" lvl="2">
              <a:lnSpc>
                <a:spcPct val="110000"/>
              </a:lnSpc>
              <a:spcBef>
                <a:spcPts val="0"/>
              </a:spcBef>
              <a:buFont typeface="Wingdings 2" charset="2"/>
              <a:buNone/>
              <a:defRPr/>
            </a:pPr>
            <a:r>
              <a:rPr lang="en-US" sz="1300" b="1" dirty="0"/>
              <a:t>ALTER TABLE `ENDERECO` ADD CONSTRAINT `ENDERECO_fk0` FOREIGN KEY (`</a:t>
            </a:r>
            <a:r>
              <a:rPr lang="en-US" sz="1300" b="1" dirty="0" err="1"/>
              <a:t>id_cliente</a:t>
            </a:r>
            <a:r>
              <a:rPr lang="en-US" sz="1300" b="1" dirty="0"/>
              <a:t>`) REFERENCES `CLIENTE`(`id`);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13</a:t>
            </a:fld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376" y="2420888"/>
            <a:ext cx="2867425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91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Alterar uma tabela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 defTabSz="914400">
              <a:defRPr/>
            </a:pPr>
            <a:r>
              <a:rPr lang="pt-BR" sz="2400" dirty="0" smtClean="0"/>
              <a:t>Exemplos</a:t>
            </a:r>
            <a:r>
              <a:rPr lang="pt-BR" sz="2400" dirty="0"/>
              <a:t>:</a:t>
            </a:r>
          </a:p>
          <a:p>
            <a:pPr marL="628650" lvl="1" indent="-228600" defTabSz="914400">
              <a:defRPr/>
            </a:pPr>
            <a:r>
              <a:rPr lang="pt-BR" sz="1800" dirty="0"/>
              <a:t>Incluir nova coluna</a:t>
            </a:r>
            <a:endParaRPr lang="en-US" sz="1800" dirty="0"/>
          </a:p>
          <a:p>
            <a:pPr marL="1028700" lvl="2" defTabSz="914400">
              <a:defRPr/>
            </a:pPr>
            <a:r>
              <a:rPr lang="en-US" sz="1600" b="1" dirty="0"/>
              <a:t>ALTER TABLE</a:t>
            </a:r>
            <a:r>
              <a:rPr lang="en-US" sz="1600" dirty="0"/>
              <a:t> </a:t>
            </a:r>
            <a:r>
              <a:rPr lang="en-US" sz="1600" dirty="0" err="1" smtClean="0"/>
              <a:t>pessoas</a:t>
            </a:r>
            <a:r>
              <a:rPr lang="en-US" sz="1600" dirty="0" smtClean="0"/>
              <a:t> </a:t>
            </a:r>
            <a:r>
              <a:rPr lang="en-US" sz="1600" b="1" dirty="0" smtClean="0"/>
              <a:t>ADD</a:t>
            </a:r>
            <a:r>
              <a:rPr lang="en-US" sz="1600" dirty="0" smtClean="0"/>
              <a:t> extra </a:t>
            </a:r>
            <a:r>
              <a:rPr lang="en-US" sz="1600" b="1" dirty="0" smtClean="0"/>
              <a:t>VARCHAR(20</a:t>
            </a:r>
            <a:r>
              <a:rPr lang="en-US" sz="1600" b="1" dirty="0"/>
              <a:t>);</a:t>
            </a:r>
          </a:p>
          <a:p>
            <a:pPr marL="1028700" lvl="2" defTabSz="914400">
              <a:defRPr/>
            </a:pPr>
            <a:r>
              <a:rPr lang="en-US" sz="1600" b="1" dirty="0" smtClean="0"/>
              <a:t>ALTER </a:t>
            </a:r>
            <a:r>
              <a:rPr lang="en-US" sz="1600" b="1" dirty="0"/>
              <a:t>TABLE </a:t>
            </a:r>
            <a:r>
              <a:rPr lang="en-US" sz="1600" dirty="0" err="1" smtClean="0"/>
              <a:t>pessoas</a:t>
            </a:r>
            <a:r>
              <a:rPr lang="en-US" sz="1600" dirty="0" smtClean="0"/>
              <a:t> </a:t>
            </a:r>
            <a:r>
              <a:rPr lang="en-US" sz="1600" b="1" dirty="0" smtClean="0"/>
              <a:t>ADD</a:t>
            </a:r>
            <a:r>
              <a:rPr lang="en-US" sz="1600" dirty="0" smtClean="0"/>
              <a:t> </a:t>
            </a:r>
            <a:r>
              <a:rPr lang="en-US" sz="1600" dirty="0"/>
              <a:t>f</a:t>
            </a:r>
            <a:r>
              <a:rPr lang="en-US" sz="1600" dirty="0" smtClean="0"/>
              <a:t>ax </a:t>
            </a:r>
            <a:r>
              <a:rPr lang="en-US" sz="1600" b="1" dirty="0"/>
              <a:t>VARCHAR(18) AFTER </a:t>
            </a:r>
            <a:r>
              <a:rPr lang="en-US" sz="1600" dirty="0" err="1" smtClean="0"/>
              <a:t>codCidade</a:t>
            </a:r>
            <a:r>
              <a:rPr lang="en-US" sz="1600" dirty="0" smtClean="0"/>
              <a:t>;</a:t>
            </a:r>
            <a:endParaRPr lang="en-US" sz="1600" dirty="0"/>
          </a:p>
          <a:p>
            <a:pPr marL="628650" lvl="1" defTabSz="914400">
              <a:defRPr/>
            </a:pPr>
            <a:r>
              <a:rPr lang="en-US" sz="1800" dirty="0" err="1"/>
              <a:t>Eliminar</a:t>
            </a:r>
            <a:r>
              <a:rPr lang="en-US" sz="1800" dirty="0"/>
              <a:t> </a:t>
            </a:r>
            <a:r>
              <a:rPr lang="en-US" sz="1800" dirty="0" err="1"/>
              <a:t>uma</a:t>
            </a:r>
            <a:r>
              <a:rPr lang="en-US" sz="1800" dirty="0"/>
              <a:t> </a:t>
            </a:r>
            <a:r>
              <a:rPr lang="en-US" sz="1800" dirty="0" err="1"/>
              <a:t>coluna</a:t>
            </a:r>
            <a:r>
              <a:rPr lang="en-US" sz="1800" dirty="0"/>
              <a:t> </a:t>
            </a:r>
            <a:r>
              <a:rPr lang="en-US" sz="1800" dirty="0" err="1"/>
              <a:t>existente</a:t>
            </a:r>
            <a:endParaRPr lang="en-US" sz="1800" dirty="0"/>
          </a:p>
          <a:p>
            <a:pPr marL="1028700" lvl="2" defTabSz="914400">
              <a:defRPr/>
            </a:pPr>
            <a:r>
              <a:rPr lang="en-US" sz="1600" b="1" dirty="0"/>
              <a:t>ALTER TABLE </a:t>
            </a:r>
            <a:r>
              <a:rPr lang="en-US" sz="1600" dirty="0" err="1" smtClean="0"/>
              <a:t>pessoas</a:t>
            </a:r>
            <a:r>
              <a:rPr lang="en-US" sz="1600" dirty="0" smtClean="0"/>
              <a:t> </a:t>
            </a:r>
            <a:r>
              <a:rPr lang="en-US" sz="1600" b="1" dirty="0" smtClean="0"/>
              <a:t>DROP</a:t>
            </a:r>
            <a:r>
              <a:rPr lang="en-US" sz="1600" dirty="0" smtClean="0"/>
              <a:t> </a:t>
            </a:r>
            <a:r>
              <a:rPr lang="en-US" sz="1600" dirty="0"/>
              <a:t>f</a:t>
            </a:r>
            <a:r>
              <a:rPr lang="en-US" sz="1600" dirty="0" smtClean="0"/>
              <a:t>ax;</a:t>
            </a:r>
            <a:endParaRPr lang="en-US" sz="1600" dirty="0"/>
          </a:p>
          <a:p>
            <a:pPr marL="628650" lvl="1" defTabSz="914400">
              <a:defRPr/>
            </a:pPr>
            <a:r>
              <a:rPr lang="en-US" sz="2000" dirty="0" err="1" smtClean="0"/>
              <a:t>Alterar</a:t>
            </a:r>
            <a:r>
              <a:rPr lang="en-US" sz="2000" dirty="0" smtClean="0"/>
              <a:t> </a:t>
            </a:r>
            <a:r>
              <a:rPr lang="en-US" sz="2000" dirty="0"/>
              <a:t>o </a:t>
            </a:r>
            <a:r>
              <a:rPr lang="en-US" sz="2000" dirty="0" err="1"/>
              <a:t>tipo</a:t>
            </a:r>
            <a:r>
              <a:rPr lang="en-US" sz="2000" dirty="0"/>
              <a:t> de dado de </a:t>
            </a:r>
            <a:r>
              <a:rPr lang="en-US" sz="2000" dirty="0" err="1"/>
              <a:t>uma</a:t>
            </a:r>
            <a:r>
              <a:rPr lang="en-US" sz="2000" dirty="0"/>
              <a:t> </a:t>
            </a:r>
            <a:r>
              <a:rPr lang="en-US" sz="2000" dirty="0" err="1"/>
              <a:t>coluna</a:t>
            </a:r>
            <a:endParaRPr lang="en-US" sz="2000" dirty="0"/>
          </a:p>
          <a:p>
            <a:pPr marL="1028700" lvl="2" defTabSz="914400">
              <a:defRPr/>
            </a:pPr>
            <a:r>
              <a:rPr lang="fr-FR" sz="1800" b="1" dirty="0"/>
              <a:t>ALTER TABLE </a:t>
            </a:r>
            <a:r>
              <a:rPr lang="fr-FR" sz="1800" dirty="0" smtClean="0"/>
              <a:t>pessoas</a:t>
            </a:r>
            <a:r>
              <a:rPr lang="fr-FR" sz="1800" b="1" dirty="0" smtClean="0"/>
              <a:t> </a:t>
            </a:r>
            <a:r>
              <a:rPr lang="fr-FR" sz="1800" b="1" dirty="0"/>
              <a:t>MODIFY </a:t>
            </a:r>
            <a:r>
              <a:rPr lang="fr-FR" sz="1800" dirty="0" smtClean="0"/>
              <a:t>extra</a:t>
            </a:r>
            <a:r>
              <a:rPr lang="fr-FR" sz="1800" b="1" dirty="0" smtClean="0"/>
              <a:t> VARCHAR(40</a:t>
            </a:r>
            <a:r>
              <a:rPr lang="fr-FR" sz="1800" b="1" dirty="0"/>
              <a:t>);</a:t>
            </a:r>
            <a:endParaRPr lang="en-US" sz="1800" dirty="0"/>
          </a:p>
          <a:p>
            <a:pPr marL="1028700" lvl="2" defTabSz="914400">
              <a:defRPr/>
            </a:pPr>
            <a:endParaRPr lang="en-US" sz="1800" dirty="0" smtClean="0"/>
          </a:p>
          <a:p>
            <a:pPr marL="1028700" lvl="2" defTabSz="914400">
              <a:defRPr/>
            </a:pPr>
            <a:endParaRPr lang="en-US" sz="1800" dirty="0"/>
          </a:p>
          <a:p>
            <a:pPr marL="723953" lvl="1" defTabSz="914400">
              <a:defRPr/>
            </a:pPr>
            <a:r>
              <a:rPr lang="pt-BR" sz="2000" dirty="0"/>
              <a:t>DROP TABLE [nome da tabela];</a:t>
            </a:r>
          </a:p>
          <a:p>
            <a:pPr marL="1028700" lvl="2" defTabSz="914400">
              <a:defRPr/>
            </a:pPr>
            <a:endParaRPr lang="en-US" sz="1800" dirty="0"/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99592" y="4005064"/>
            <a:ext cx="7772400" cy="733896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>
            <a:lvl1pPr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Apagar uma tabela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58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Manipulando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Linguagem de Manipulação de Dados</a:t>
            </a:r>
          </a:p>
          <a:p>
            <a:pPr lvl="1"/>
            <a:endParaRPr lang="pt-BR" sz="1800" dirty="0" smtClean="0"/>
          </a:p>
          <a:p>
            <a:pPr lvl="1"/>
            <a:r>
              <a:rPr lang="pt-BR" sz="1800" dirty="0" smtClean="0"/>
              <a:t>INSERT INTO </a:t>
            </a:r>
            <a:r>
              <a:rPr lang="pt-BR" sz="1800" u="sng" dirty="0" smtClean="0"/>
              <a:t>Tabela</a:t>
            </a:r>
            <a:r>
              <a:rPr lang="pt-BR" sz="1800" dirty="0" smtClean="0"/>
              <a:t> VALUES (valores)</a:t>
            </a:r>
          </a:p>
          <a:p>
            <a:pPr marL="377886" lvl="1" indent="0">
              <a:buNone/>
            </a:pPr>
            <a:r>
              <a:rPr lang="pt-BR" sz="1800" dirty="0" smtClean="0"/>
              <a:t>Exemplo:</a:t>
            </a:r>
          </a:p>
          <a:p>
            <a:r>
              <a:rPr lang="pt-BR" sz="1400" b="1" dirty="0"/>
              <a:t>INSERT INTO </a:t>
            </a:r>
            <a:r>
              <a:rPr lang="pt-BR" sz="1400" dirty="0" smtClean="0"/>
              <a:t>pessoas</a:t>
            </a:r>
            <a:r>
              <a:rPr lang="pt-BR" sz="1400" b="1" dirty="0" smtClean="0"/>
              <a:t> VALUES </a:t>
            </a:r>
            <a:r>
              <a:rPr lang="pt-BR" sz="1400" b="1" dirty="0"/>
              <a:t>(</a:t>
            </a:r>
            <a:r>
              <a:rPr lang="pt-BR" sz="1400" dirty="0"/>
              <a:t>'F', </a:t>
            </a:r>
            <a:r>
              <a:rPr lang="pt-BR" sz="1400" dirty="0" err="1"/>
              <a:t>james</a:t>
            </a:r>
            <a:r>
              <a:rPr lang="pt-BR" sz="1400" dirty="0"/>
              <a:t> </a:t>
            </a:r>
            <a:r>
              <a:rPr lang="pt-BR" sz="1400" dirty="0" err="1"/>
              <a:t>bond</a:t>
            </a:r>
            <a:r>
              <a:rPr lang="pt-BR" sz="1400" dirty="0"/>
              <a:t>', ’22222222222’</a:t>
            </a:r>
            <a:r>
              <a:rPr lang="pt-BR" sz="1400" b="1" dirty="0"/>
              <a:t>);</a:t>
            </a:r>
          </a:p>
          <a:p>
            <a:r>
              <a:rPr lang="pt-BR" sz="1800" dirty="0" smtClean="0"/>
              <a:t> </a:t>
            </a:r>
            <a:r>
              <a:rPr lang="pt-BR" sz="1400" b="1" dirty="0"/>
              <a:t>INSERT INTO </a:t>
            </a:r>
            <a:r>
              <a:rPr lang="pt-BR" sz="1400" dirty="0" smtClean="0"/>
              <a:t>pessoas(tipo</a:t>
            </a:r>
            <a:r>
              <a:rPr lang="pt-BR" sz="1400" dirty="0"/>
              <a:t>, </a:t>
            </a:r>
            <a:r>
              <a:rPr lang="pt-BR" sz="1400" dirty="0" err="1"/>
              <a:t>razaoSocial</a:t>
            </a:r>
            <a:r>
              <a:rPr lang="pt-BR" sz="1400" dirty="0"/>
              <a:t>, </a:t>
            </a:r>
            <a:r>
              <a:rPr lang="pt-BR" sz="1400" dirty="0" err="1" smtClean="0"/>
              <a:t>cpfCnpj</a:t>
            </a:r>
            <a:r>
              <a:rPr lang="pt-BR" sz="1400" dirty="0" smtClean="0"/>
              <a:t>,) </a:t>
            </a:r>
            <a:r>
              <a:rPr lang="pt-BR" sz="1400" b="1" dirty="0" smtClean="0"/>
              <a:t>VALUES (</a:t>
            </a:r>
            <a:r>
              <a:rPr lang="pt-BR" sz="1400" dirty="0" smtClean="0"/>
              <a:t>'F</a:t>
            </a:r>
            <a:r>
              <a:rPr lang="pt-BR" sz="1400" dirty="0"/>
              <a:t>', </a:t>
            </a:r>
            <a:r>
              <a:rPr lang="pt-BR" sz="1400" dirty="0" err="1" smtClean="0"/>
              <a:t>james</a:t>
            </a:r>
            <a:r>
              <a:rPr lang="pt-BR" sz="1400" dirty="0" smtClean="0"/>
              <a:t> </a:t>
            </a:r>
            <a:r>
              <a:rPr lang="pt-BR" sz="1400" dirty="0" err="1" smtClean="0"/>
              <a:t>bond</a:t>
            </a:r>
            <a:r>
              <a:rPr lang="pt-BR" sz="1400" dirty="0" smtClean="0"/>
              <a:t>', ’22222222222’</a:t>
            </a:r>
            <a:r>
              <a:rPr lang="pt-BR" sz="1400" b="1" dirty="0" smtClean="0"/>
              <a:t>);</a:t>
            </a:r>
            <a:endParaRPr lang="pt-BR" sz="14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64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Manipulando dados com filtro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/>
              <a:t>UPDATE </a:t>
            </a:r>
            <a:r>
              <a:rPr lang="pt-BR" sz="2400" u="sng" dirty="0" smtClean="0"/>
              <a:t>Tabela</a:t>
            </a:r>
            <a:r>
              <a:rPr lang="pt-BR" sz="2400" dirty="0" smtClean="0"/>
              <a:t> SET </a:t>
            </a:r>
            <a:r>
              <a:rPr lang="pt-BR" sz="2400" u="sng" dirty="0" smtClean="0"/>
              <a:t>Campo</a:t>
            </a:r>
            <a:r>
              <a:rPr lang="pt-BR" sz="2400" dirty="0" smtClean="0"/>
              <a:t> = </a:t>
            </a:r>
            <a:r>
              <a:rPr lang="pt-BR" sz="2400" u="sng" dirty="0" smtClean="0"/>
              <a:t>Valor</a:t>
            </a:r>
            <a:r>
              <a:rPr lang="pt-BR" sz="2400" dirty="0" smtClean="0"/>
              <a:t> WHERE </a:t>
            </a:r>
            <a:r>
              <a:rPr lang="pt-BR" sz="2400" u="sng" dirty="0" smtClean="0"/>
              <a:t>Condição</a:t>
            </a:r>
          </a:p>
          <a:p>
            <a:pPr marL="377886" lvl="1" indent="0">
              <a:buNone/>
            </a:pPr>
            <a:endParaRPr lang="pt-BR" sz="1800" dirty="0" smtClean="0"/>
          </a:p>
          <a:p>
            <a:pPr marL="377886" lvl="1" indent="0">
              <a:buNone/>
            </a:pPr>
            <a:r>
              <a:rPr lang="pt-BR" sz="1800" dirty="0" smtClean="0"/>
              <a:t>UPDATE pessoas SET </a:t>
            </a:r>
            <a:r>
              <a:rPr lang="pt-BR" sz="1800" dirty="0" err="1"/>
              <a:t>nomeFantasia</a:t>
            </a:r>
            <a:r>
              <a:rPr lang="pt-BR" sz="1800" dirty="0"/>
              <a:t> </a:t>
            </a:r>
            <a:r>
              <a:rPr lang="pt-BR" sz="1800" dirty="0" smtClean="0"/>
              <a:t>= ‘Camila’ WHERE </a:t>
            </a:r>
            <a:r>
              <a:rPr lang="pt-BR" sz="1800" dirty="0" err="1"/>
              <a:t>cpfCnpj</a:t>
            </a:r>
            <a:r>
              <a:rPr lang="pt-BR" sz="1800" dirty="0"/>
              <a:t> </a:t>
            </a:r>
            <a:r>
              <a:rPr lang="pt-BR" sz="1800" dirty="0" smtClean="0"/>
              <a:t>= ‘22222222222’;</a:t>
            </a:r>
          </a:p>
          <a:p>
            <a:pPr marL="377886" lvl="1" indent="0">
              <a:buNone/>
            </a:pPr>
            <a:r>
              <a:rPr lang="pt-BR" sz="1800" dirty="0" smtClean="0"/>
              <a:t>UPDATE pessoas SET </a:t>
            </a:r>
            <a:r>
              <a:rPr lang="pt-BR" sz="1800" dirty="0" err="1"/>
              <a:t>nomeFantasia</a:t>
            </a:r>
            <a:r>
              <a:rPr lang="pt-BR" sz="1800" dirty="0"/>
              <a:t> </a:t>
            </a:r>
            <a:r>
              <a:rPr lang="pt-BR" sz="1800" dirty="0" smtClean="0"/>
              <a:t>= ‘James Bond’ WHERE </a:t>
            </a:r>
            <a:r>
              <a:rPr lang="pt-BR" sz="1800" dirty="0"/>
              <a:t>no </a:t>
            </a:r>
            <a:r>
              <a:rPr lang="pt-BR" sz="1800" dirty="0" err="1"/>
              <a:t>nomeFantasia</a:t>
            </a:r>
            <a:r>
              <a:rPr lang="pt-BR" sz="1800" dirty="0"/>
              <a:t> me </a:t>
            </a:r>
            <a:r>
              <a:rPr lang="pt-BR" sz="1800" dirty="0" smtClean="0"/>
              <a:t>= ‘Mario’;</a:t>
            </a:r>
          </a:p>
          <a:p>
            <a:pPr marL="377886" lvl="1" indent="0">
              <a:buNone/>
            </a:pPr>
            <a:endParaRPr lang="pt-BR" sz="1800" dirty="0" smtClean="0"/>
          </a:p>
          <a:p>
            <a:pPr marL="377886" lvl="1" indent="0">
              <a:buNone/>
            </a:pPr>
            <a:endParaRPr lang="pt-BR" sz="1800" dirty="0"/>
          </a:p>
          <a:p>
            <a:r>
              <a:rPr lang="pt-BR" sz="2400" dirty="0" smtClean="0"/>
              <a:t>DELETE FROM </a:t>
            </a:r>
            <a:r>
              <a:rPr lang="pt-BR" sz="2400" u="sng" dirty="0" smtClean="0"/>
              <a:t>Tabela</a:t>
            </a:r>
            <a:r>
              <a:rPr lang="pt-BR" sz="2400" dirty="0" smtClean="0"/>
              <a:t> WHERE </a:t>
            </a:r>
            <a:r>
              <a:rPr lang="pt-BR" sz="2400" u="sng" dirty="0" smtClean="0"/>
              <a:t>Condição</a:t>
            </a:r>
          </a:p>
          <a:p>
            <a:pPr marL="377886" lvl="1" indent="0">
              <a:buNone/>
            </a:pPr>
            <a:endParaRPr lang="pt-BR" sz="2000" dirty="0" smtClean="0"/>
          </a:p>
          <a:p>
            <a:pPr marL="377886" lvl="1" indent="0">
              <a:buNone/>
            </a:pPr>
            <a:r>
              <a:rPr lang="pt-BR" sz="2000" dirty="0" smtClean="0"/>
              <a:t>DELETE FROM pessoas WHERE </a:t>
            </a:r>
            <a:r>
              <a:rPr lang="pt-BR" sz="2000" dirty="0" err="1" smtClean="0"/>
              <a:t>cpfCnpj</a:t>
            </a:r>
            <a:r>
              <a:rPr lang="pt-BR" sz="2000" dirty="0" smtClean="0"/>
              <a:t> = ‘2222222222’</a:t>
            </a:r>
          </a:p>
          <a:p>
            <a:pPr marL="377886" lvl="1" indent="0">
              <a:buNone/>
            </a:pPr>
            <a:r>
              <a:rPr lang="pt-BR" sz="2000" dirty="0" smtClean="0"/>
              <a:t>DELETE FROM pessoas WHERE </a:t>
            </a:r>
            <a:r>
              <a:rPr lang="pt-BR" sz="2000" dirty="0" err="1" smtClean="0"/>
              <a:t>nomeFantasia</a:t>
            </a:r>
            <a:r>
              <a:rPr lang="pt-BR" sz="2000" dirty="0" smtClean="0"/>
              <a:t> = ‘Bonde’</a:t>
            </a:r>
            <a:endParaRPr lang="pt-BR" sz="2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57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Consulta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Consulta de Dados</a:t>
            </a:r>
          </a:p>
          <a:p>
            <a:pPr lvl="1"/>
            <a:r>
              <a:rPr lang="pt-BR" dirty="0" smtClean="0"/>
              <a:t>SELECT : retorna dados</a:t>
            </a:r>
          </a:p>
          <a:p>
            <a:pPr lvl="1"/>
            <a:r>
              <a:rPr lang="pt-BR" dirty="0" smtClean="0"/>
              <a:t>Ordenação de dados</a:t>
            </a:r>
          </a:p>
          <a:p>
            <a:pPr lvl="1"/>
            <a:r>
              <a:rPr lang="pt-BR" dirty="0" smtClean="0"/>
              <a:t>Agrupamento de dados</a:t>
            </a:r>
          </a:p>
          <a:p>
            <a:pPr lvl="1"/>
            <a:r>
              <a:rPr lang="pt-BR" dirty="0" smtClean="0"/>
              <a:t>Filtros de seleção</a:t>
            </a:r>
          </a:p>
          <a:p>
            <a:pPr lvl="1"/>
            <a:r>
              <a:rPr lang="pt-BR" dirty="0" smtClean="0"/>
              <a:t>Funções aritméticas</a:t>
            </a:r>
          </a:p>
          <a:p>
            <a:pPr lvl="1"/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98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Consulta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SELECT </a:t>
            </a:r>
            <a:r>
              <a:rPr lang="pt-BR" u="sng" dirty="0" smtClean="0"/>
              <a:t>campos</a:t>
            </a:r>
            <a:r>
              <a:rPr lang="pt-BR" dirty="0" smtClean="0"/>
              <a:t> FROM </a:t>
            </a:r>
            <a:r>
              <a:rPr lang="pt-BR" u="sng" dirty="0" smtClean="0"/>
              <a:t>Tabela</a:t>
            </a:r>
            <a:r>
              <a:rPr lang="pt-BR" dirty="0" smtClean="0"/>
              <a:t> </a:t>
            </a:r>
            <a:r>
              <a:rPr lang="pt-BR" u="sng" dirty="0" smtClean="0"/>
              <a:t>Condição;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SELECT * FROM pessoas;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‘ * ’ imprime todos os campos da tabela</a:t>
            </a:r>
          </a:p>
          <a:p>
            <a:pPr marL="377886" lvl="1" indent="0">
              <a:buNone/>
            </a:pPr>
            <a:endParaRPr lang="pt-BR" dirty="0" smtClean="0"/>
          </a:p>
          <a:p>
            <a:pPr lvl="1"/>
            <a:r>
              <a:rPr lang="en-US" noProof="1">
                <a:cs typeface="Times New Roman" pitchFamily="18" charset="0"/>
              </a:rPr>
              <a:t>SELECT </a:t>
            </a:r>
            <a:r>
              <a:rPr lang="en-US" noProof="1" smtClean="0">
                <a:cs typeface="Times New Roman" pitchFamily="18" charset="0"/>
              </a:rPr>
              <a:t>razaoSocial, cpfCnpj FROM pessoas;</a:t>
            </a:r>
            <a:endParaRPr lang="pt-BR" dirty="0">
              <a:cs typeface="Times New Roman" pitchFamily="18" charset="0"/>
            </a:endParaRP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07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Tabela Verdade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Aprender a tabela verdade é necessária para entender o funcionamento do WHERE nas consultas SQL.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19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501008"/>
            <a:ext cx="428625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Definição de Dados</a:t>
            </a:r>
          </a:p>
          <a:p>
            <a:pPr lvl="1"/>
            <a:r>
              <a:rPr lang="pt-BR" dirty="0" smtClean="0"/>
              <a:t>CREATE: Cria uma estrutura</a:t>
            </a:r>
          </a:p>
          <a:p>
            <a:pPr lvl="1"/>
            <a:r>
              <a:rPr lang="pt-BR" dirty="0" smtClean="0"/>
              <a:t>ALTER: Altera uma estrutura</a:t>
            </a:r>
          </a:p>
          <a:p>
            <a:pPr lvl="1"/>
            <a:r>
              <a:rPr lang="pt-BR" dirty="0" smtClean="0"/>
              <a:t>DROP: Exclui uma estrutura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34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Consulta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Filtros de seleção (WHERE)</a:t>
            </a:r>
          </a:p>
          <a:p>
            <a:r>
              <a:rPr lang="pt-BR" dirty="0"/>
              <a:t>Operadores relacionais</a:t>
            </a:r>
          </a:p>
          <a:p>
            <a:pPr lvl="1"/>
            <a:r>
              <a:rPr lang="pt-BR" dirty="0"/>
              <a:t>Igual ( = ), Diferente ( != )</a:t>
            </a:r>
          </a:p>
          <a:p>
            <a:pPr lvl="1"/>
            <a:r>
              <a:rPr lang="pt-BR" dirty="0"/>
              <a:t>Maior ( &gt; ), Maior ou igual ( &gt;= )</a:t>
            </a:r>
          </a:p>
          <a:p>
            <a:pPr lvl="1"/>
            <a:r>
              <a:rPr lang="pt-BR" dirty="0"/>
              <a:t>Menor ( &lt; ), Menor ou igual (&lt;= )</a:t>
            </a:r>
          </a:p>
          <a:p>
            <a:pPr lvl="1"/>
            <a:r>
              <a:rPr lang="pt-BR" dirty="0"/>
              <a:t>Nulo (IS NULL), Não nulo ( IS NOT NULL)</a:t>
            </a:r>
          </a:p>
          <a:p>
            <a:pPr lvl="1"/>
            <a:r>
              <a:rPr lang="pt-BR" dirty="0"/>
              <a:t>Entre intervalo ( BETWEEN )</a:t>
            </a:r>
          </a:p>
          <a:p>
            <a:pPr lvl="1"/>
            <a:r>
              <a:rPr lang="pt-BR" dirty="0"/>
              <a:t>Valor parcial ( LIKE )</a:t>
            </a:r>
          </a:p>
          <a:p>
            <a:r>
              <a:rPr lang="pt-BR" dirty="0"/>
              <a:t>Operadores </a:t>
            </a:r>
            <a:r>
              <a:rPr lang="pt-BR" dirty="0" smtClean="0"/>
              <a:t>lógicos</a:t>
            </a:r>
            <a:endParaRPr lang="pt-BR" dirty="0"/>
          </a:p>
          <a:p>
            <a:pPr lvl="1"/>
            <a:r>
              <a:rPr lang="pt-BR" dirty="0"/>
              <a:t>AND, OR, NOT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18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Casos do </a:t>
            </a:r>
            <a:r>
              <a:rPr lang="pt-BR" dirty="0" err="1" smtClean="0"/>
              <a:t>Like</a:t>
            </a:r>
            <a:endParaRPr lang="pt-BR" dirty="0"/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1272371"/>
            <a:ext cx="7772400" cy="4590131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7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Consulta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/>
              <a:t>SELECT nome FROM pessoas WHERE </a:t>
            </a:r>
            <a:r>
              <a:rPr lang="pt-BR" dirty="0" err="1" smtClean="0"/>
              <a:t>tpCliente</a:t>
            </a:r>
            <a:r>
              <a:rPr lang="pt-BR" dirty="0" smtClean="0"/>
              <a:t> = ‘S’;</a:t>
            </a:r>
          </a:p>
          <a:p>
            <a:pPr lvl="1"/>
            <a:r>
              <a:rPr lang="pt-BR" dirty="0" smtClean="0"/>
              <a:t>SELECT * FROM produtos WHERE </a:t>
            </a:r>
            <a:r>
              <a:rPr lang="pt-BR" dirty="0" err="1" smtClean="0"/>
              <a:t>valVenda</a:t>
            </a:r>
            <a:r>
              <a:rPr lang="pt-BR" dirty="0" smtClean="0"/>
              <a:t> &gt; 50;</a:t>
            </a:r>
          </a:p>
          <a:p>
            <a:pPr lvl="1"/>
            <a:r>
              <a:rPr lang="pt-BR" dirty="0" smtClean="0"/>
              <a:t>SELECT nome FROM produtos WHERE </a:t>
            </a:r>
            <a:r>
              <a:rPr lang="pt-BR" dirty="0" err="1" smtClean="0"/>
              <a:t>valVenda</a:t>
            </a:r>
            <a:r>
              <a:rPr lang="pt-BR" dirty="0" smtClean="0"/>
              <a:t> BETWEEN 10 AND 30;</a:t>
            </a:r>
          </a:p>
          <a:p>
            <a:pPr lvl="1"/>
            <a:r>
              <a:rPr lang="pt-BR" dirty="0" smtClean="0"/>
              <a:t>SELECT nome FROM pessoas WHERE nome NOT LIKE ‘A%’;</a:t>
            </a:r>
          </a:p>
          <a:p>
            <a:pPr lvl="1"/>
            <a:r>
              <a:rPr lang="pt-BR" dirty="0" smtClean="0"/>
              <a:t>SELECT * FROM pessoas WHERE </a:t>
            </a:r>
            <a:r>
              <a:rPr lang="pt-BR" dirty="0" err="1" smtClean="0"/>
              <a:t>tel</a:t>
            </a:r>
            <a:r>
              <a:rPr lang="pt-BR" dirty="0" smtClean="0"/>
              <a:t> IS NOT NULL;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262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Consulta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Uso da cláusula ORDER BY</a:t>
            </a:r>
          </a:p>
          <a:p>
            <a:pPr lvl="1"/>
            <a:r>
              <a:rPr lang="pt-BR" dirty="0" smtClean="0"/>
              <a:t>SELECT * FROM pessoas ORDER BY </a:t>
            </a:r>
            <a:r>
              <a:rPr lang="pt-BR" dirty="0" err="1" smtClean="0"/>
              <a:t>razaoSocial</a:t>
            </a:r>
            <a:r>
              <a:rPr lang="pt-BR" dirty="0" smtClean="0"/>
              <a:t>;</a:t>
            </a:r>
          </a:p>
          <a:p>
            <a:pPr lvl="2"/>
            <a:r>
              <a:rPr lang="pt-BR" dirty="0" smtClean="0"/>
              <a:t>ASC, DESC</a:t>
            </a:r>
          </a:p>
          <a:p>
            <a:r>
              <a:rPr lang="pt-BR" dirty="0"/>
              <a:t>Uso da cláusula </a:t>
            </a:r>
            <a:r>
              <a:rPr lang="pt-BR" dirty="0" smtClean="0"/>
              <a:t>GROUP BY</a:t>
            </a:r>
          </a:p>
          <a:p>
            <a:pPr lvl="1"/>
            <a:r>
              <a:rPr lang="pt-BR" dirty="0" smtClean="0"/>
              <a:t>SELECT * FROM pessoas GROUP BY </a:t>
            </a:r>
            <a:r>
              <a:rPr lang="pt-BR" dirty="0" err="1" smtClean="0"/>
              <a:t>codCidade</a:t>
            </a:r>
            <a:r>
              <a:rPr lang="pt-BR" dirty="0" smtClean="0"/>
              <a:t> ;</a:t>
            </a:r>
          </a:p>
          <a:p>
            <a:pPr marL="682633" lvl="2" indent="0">
              <a:buNone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30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Consulta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Uso de funções</a:t>
            </a:r>
          </a:p>
          <a:p>
            <a:pPr lvl="1"/>
            <a:r>
              <a:rPr lang="pt-BR" dirty="0" smtClean="0"/>
              <a:t>AVG</a:t>
            </a:r>
          </a:p>
          <a:p>
            <a:pPr lvl="2"/>
            <a:r>
              <a:rPr lang="pt-BR" dirty="0" smtClean="0"/>
              <a:t>SELECT AVG(</a:t>
            </a:r>
            <a:r>
              <a:rPr lang="pt-BR" dirty="0" err="1" smtClean="0"/>
              <a:t>preco</a:t>
            </a:r>
            <a:r>
              <a:rPr lang="pt-BR" dirty="0" smtClean="0"/>
              <a:t>) FROM PRODUTO;</a:t>
            </a:r>
          </a:p>
          <a:p>
            <a:pPr lvl="1"/>
            <a:r>
              <a:rPr lang="pt-BR" dirty="0" smtClean="0"/>
              <a:t>COUNT</a:t>
            </a:r>
          </a:p>
          <a:p>
            <a:pPr lvl="2"/>
            <a:r>
              <a:rPr lang="pt-BR" dirty="0" smtClean="0"/>
              <a:t>SELECT COUNT(*) FROM CLIENTE;</a:t>
            </a:r>
          </a:p>
          <a:p>
            <a:pPr lvl="1"/>
            <a:r>
              <a:rPr lang="pt-BR" dirty="0" smtClean="0"/>
              <a:t>MAX</a:t>
            </a:r>
          </a:p>
          <a:p>
            <a:pPr lvl="2"/>
            <a:r>
              <a:rPr lang="pt-BR" dirty="0" smtClean="0"/>
              <a:t>SELECT MAX(</a:t>
            </a:r>
            <a:r>
              <a:rPr lang="pt-BR" dirty="0" err="1" smtClean="0"/>
              <a:t>preco</a:t>
            </a:r>
            <a:r>
              <a:rPr lang="pt-BR" dirty="0" smtClean="0"/>
              <a:t>) FROM PRODUTO;</a:t>
            </a:r>
          </a:p>
          <a:p>
            <a:pPr lvl="1"/>
            <a:r>
              <a:rPr lang="pt-BR" dirty="0" smtClean="0"/>
              <a:t>MIN</a:t>
            </a:r>
          </a:p>
          <a:p>
            <a:pPr lvl="2"/>
            <a:r>
              <a:rPr lang="pt-BR" smtClean="0"/>
              <a:t>SELECT MIN(</a:t>
            </a:r>
            <a:r>
              <a:rPr lang="pt-BR" dirty="0" err="1" smtClean="0"/>
              <a:t>preco</a:t>
            </a:r>
            <a:r>
              <a:rPr lang="pt-BR" dirty="0" smtClean="0"/>
              <a:t>) FROM PRODUTO;</a:t>
            </a:r>
          </a:p>
          <a:p>
            <a:pPr lvl="1"/>
            <a:r>
              <a:rPr lang="pt-BR" dirty="0" smtClean="0"/>
              <a:t>DISTINCT</a:t>
            </a:r>
          </a:p>
          <a:p>
            <a:pPr lvl="2"/>
            <a:r>
              <a:rPr lang="pt-BR" dirty="0" smtClean="0"/>
              <a:t>SELECT DISTINCT nome FROM CLIENTE;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593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Consulta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77886" lvl="1" indent="0">
              <a:buNone/>
            </a:pPr>
            <a:endParaRPr lang="pt-BR" dirty="0"/>
          </a:p>
          <a:p>
            <a:pPr lvl="1"/>
            <a:r>
              <a:rPr lang="pt-BR" dirty="0" smtClean="0"/>
              <a:t>Selecionando um cliente especifico</a:t>
            </a:r>
          </a:p>
          <a:p>
            <a:pPr lvl="2"/>
            <a:r>
              <a:rPr lang="pt-BR" dirty="0" smtClean="0"/>
              <a:t>SELECT </a:t>
            </a:r>
            <a:r>
              <a:rPr lang="pt-BR" dirty="0" err="1" smtClean="0"/>
              <a:t>pessoas.nomeFantasia</a:t>
            </a:r>
            <a:r>
              <a:rPr lang="pt-BR" dirty="0" smtClean="0"/>
              <a:t>, </a:t>
            </a:r>
            <a:r>
              <a:rPr lang="pt-BR" dirty="0" err="1" smtClean="0"/>
              <a:t>pessoas.cpfCnpj</a:t>
            </a:r>
            <a:r>
              <a:rPr lang="pt-BR" dirty="0" smtClean="0"/>
              <a:t> FROM pessoas WHERE </a:t>
            </a:r>
            <a:r>
              <a:rPr lang="pt-BR" dirty="0" err="1" smtClean="0"/>
              <a:t>pessoas.idPessoa</a:t>
            </a:r>
            <a:r>
              <a:rPr lang="pt-BR" dirty="0" smtClean="0"/>
              <a:t> = </a:t>
            </a:r>
            <a:r>
              <a:rPr lang="pt-BR" dirty="0"/>
              <a:t>1</a:t>
            </a:r>
            <a:r>
              <a:rPr lang="pt-BR" dirty="0" smtClean="0"/>
              <a:t>;</a:t>
            </a:r>
          </a:p>
          <a:p>
            <a:pPr lvl="2"/>
            <a:endParaRPr lang="pt-BR" dirty="0" smtClean="0"/>
          </a:p>
          <a:p>
            <a:pPr lvl="1"/>
            <a:r>
              <a:rPr lang="pt-BR" dirty="0" smtClean="0"/>
              <a:t>Inserindo apelido nas tabela</a:t>
            </a:r>
          </a:p>
          <a:p>
            <a:pPr lvl="2"/>
            <a:r>
              <a:rPr lang="pt-BR" dirty="0" smtClean="0"/>
              <a:t>SELECT </a:t>
            </a:r>
            <a:r>
              <a:rPr lang="pt-BR" dirty="0" err="1" smtClean="0"/>
              <a:t>p.razaoSocial</a:t>
            </a:r>
            <a:r>
              <a:rPr lang="pt-BR" dirty="0" smtClean="0"/>
              <a:t>, </a:t>
            </a:r>
            <a:r>
              <a:rPr lang="pt-BR" dirty="0" err="1" smtClean="0"/>
              <a:t>p.dtNascimento</a:t>
            </a:r>
            <a:r>
              <a:rPr lang="pt-BR" dirty="0" smtClean="0"/>
              <a:t> FROM pessoas AS p WHERE C.id = 1;</a:t>
            </a:r>
            <a:endParaRPr lang="pt-BR" dirty="0"/>
          </a:p>
          <a:p>
            <a:pPr lvl="2"/>
            <a:endParaRPr lang="pt-BR" dirty="0" smtClean="0"/>
          </a:p>
          <a:p>
            <a:pPr lvl="1"/>
            <a:r>
              <a:rPr lang="pt-BR" dirty="0" smtClean="0"/>
              <a:t>Inserindo apelido nas colunas</a:t>
            </a:r>
          </a:p>
          <a:p>
            <a:pPr lvl="2"/>
            <a:r>
              <a:rPr lang="pt-BR" dirty="0" smtClean="0"/>
              <a:t>SELECT </a:t>
            </a:r>
            <a:r>
              <a:rPr lang="pt-BR" dirty="0" err="1" smtClean="0"/>
              <a:t>nomeFantasia</a:t>
            </a:r>
            <a:r>
              <a:rPr lang="pt-BR" dirty="0" smtClean="0"/>
              <a:t> AS ‘Nome da Pessoa’ FROM pessoas</a:t>
            </a:r>
            <a:endParaRPr lang="pt-BR" dirty="0"/>
          </a:p>
          <a:p>
            <a:pPr lvl="2"/>
            <a:endParaRPr lang="pt-BR" dirty="0"/>
          </a:p>
          <a:p>
            <a:pPr lvl="1"/>
            <a:r>
              <a:rPr lang="pt-BR" dirty="0"/>
              <a:t>IN</a:t>
            </a:r>
          </a:p>
          <a:p>
            <a:pPr lvl="2"/>
            <a:r>
              <a:rPr lang="pt-BR" dirty="0"/>
              <a:t>SELECT </a:t>
            </a:r>
            <a:r>
              <a:rPr lang="pt-BR" dirty="0" smtClean="0"/>
              <a:t>* </a:t>
            </a:r>
            <a:r>
              <a:rPr lang="pt-BR" dirty="0"/>
              <a:t>FROM </a:t>
            </a:r>
            <a:r>
              <a:rPr lang="pt-BR" dirty="0" err="1" smtClean="0"/>
              <a:t>pesoas</a:t>
            </a:r>
            <a:r>
              <a:rPr lang="pt-BR" dirty="0" smtClean="0"/>
              <a:t> </a:t>
            </a:r>
            <a:r>
              <a:rPr lang="pt-BR" dirty="0"/>
              <a:t>WHERE id IN (1, 2, 3);</a:t>
            </a:r>
          </a:p>
          <a:p>
            <a:pPr marL="682633" lvl="2" indent="0">
              <a:buNone/>
            </a:pP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72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Consulta de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77886" lvl="1" indent="0">
              <a:buNone/>
            </a:pPr>
            <a:endParaRPr lang="pt-BR" dirty="0"/>
          </a:p>
          <a:p>
            <a:pPr lvl="1"/>
            <a:r>
              <a:rPr lang="pt-BR" dirty="0" err="1" smtClean="0"/>
              <a:t>SubSelect</a:t>
            </a:r>
            <a:r>
              <a:rPr lang="pt-BR" dirty="0" smtClean="0"/>
              <a:t>:</a:t>
            </a:r>
          </a:p>
          <a:p>
            <a:pPr marL="377886" lvl="1" indent="0">
              <a:buNone/>
            </a:pPr>
            <a:r>
              <a:rPr lang="pt-BR" dirty="0" smtClean="0"/>
              <a:t>    O </a:t>
            </a:r>
            <a:r>
              <a:rPr lang="pt-BR" dirty="0" err="1" smtClean="0"/>
              <a:t>subselect</a:t>
            </a:r>
            <a:r>
              <a:rPr lang="pt-BR" dirty="0"/>
              <a:t> </a:t>
            </a:r>
            <a:r>
              <a:rPr lang="pt-BR" dirty="0" smtClean="0"/>
              <a:t>é utilizado em todas as operações do SQL,     tais como SELECT, DELETE, UPDATE.</a:t>
            </a:r>
          </a:p>
          <a:p>
            <a:pPr marL="377886" lvl="1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SELECT:</a:t>
            </a:r>
          </a:p>
          <a:p>
            <a:pPr lvl="2"/>
            <a:r>
              <a:rPr lang="pt-BR" dirty="0"/>
              <a:t>SELECT * FROM vendas WHERE </a:t>
            </a:r>
            <a:r>
              <a:rPr lang="pt-BR" dirty="0" err="1"/>
              <a:t>idVendedor</a:t>
            </a:r>
            <a:r>
              <a:rPr lang="pt-BR" dirty="0"/>
              <a:t> IN (SELECT </a:t>
            </a:r>
            <a:r>
              <a:rPr lang="pt-BR" dirty="0" err="1"/>
              <a:t>idPessoa</a:t>
            </a:r>
            <a:r>
              <a:rPr lang="pt-BR" dirty="0"/>
              <a:t> FROM pessoas</a:t>
            </a:r>
            <a:r>
              <a:rPr lang="pt-BR" dirty="0" smtClean="0"/>
              <a:t>);</a:t>
            </a:r>
          </a:p>
          <a:p>
            <a:pPr lvl="1"/>
            <a:r>
              <a:rPr lang="pt-BR" dirty="0" smtClean="0"/>
              <a:t>UPDATE:</a:t>
            </a:r>
          </a:p>
          <a:p>
            <a:pPr lvl="2"/>
            <a:r>
              <a:rPr lang="pt-BR" dirty="0" smtClean="0"/>
              <a:t>UPDATE pessoas SET </a:t>
            </a:r>
            <a:r>
              <a:rPr lang="pt-BR" dirty="0" err="1" smtClean="0"/>
              <a:t>tpVendedor</a:t>
            </a:r>
            <a:r>
              <a:rPr lang="pt-BR" dirty="0" smtClean="0"/>
              <a:t> = ‘S’ WHERE </a:t>
            </a:r>
            <a:r>
              <a:rPr lang="pt-BR" dirty="0" err="1" smtClean="0"/>
              <a:t>idPessoa</a:t>
            </a:r>
            <a:r>
              <a:rPr lang="pt-BR" dirty="0" smtClean="0"/>
              <a:t> IN (SELECT </a:t>
            </a:r>
            <a:r>
              <a:rPr lang="pt-BR" dirty="0" err="1" smtClean="0"/>
              <a:t>idVendedor</a:t>
            </a:r>
            <a:r>
              <a:rPr lang="pt-BR" dirty="0" smtClean="0"/>
              <a:t> FROM vendas);</a:t>
            </a:r>
          </a:p>
          <a:p>
            <a:pPr lvl="1"/>
            <a:r>
              <a:rPr lang="pt-BR" dirty="0" smtClean="0"/>
              <a:t>DELETE:</a:t>
            </a:r>
          </a:p>
          <a:p>
            <a:pPr lvl="2"/>
            <a:r>
              <a:rPr lang="pt-BR" dirty="0" smtClean="0"/>
              <a:t>DELETE FROM pessoas WHERE </a:t>
            </a:r>
            <a:r>
              <a:rPr lang="pt-BR" dirty="0" err="1" smtClean="0"/>
              <a:t>idPessoas</a:t>
            </a:r>
            <a:r>
              <a:rPr lang="pt-BR" dirty="0" smtClean="0"/>
              <a:t> IN (</a:t>
            </a:r>
            <a:r>
              <a:rPr lang="pt-BR" dirty="0"/>
              <a:t>SELECT </a:t>
            </a:r>
            <a:r>
              <a:rPr lang="pt-BR" dirty="0" err="1"/>
              <a:t>idVendedor</a:t>
            </a:r>
            <a:r>
              <a:rPr lang="pt-BR" dirty="0"/>
              <a:t> FROM vendas</a:t>
            </a:r>
            <a:r>
              <a:rPr lang="pt-BR" dirty="0" smtClean="0"/>
              <a:t>);</a:t>
            </a:r>
          </a:p>
          <a:p>
            <a:pPr marL="682633" lvl="2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72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JOINS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são JOINS?</a:t>
            </a:r>
          </a:p>
          <a:p>
            <a:pPr lvl="1"/>
            <a:r>
              <a:rPr lang="pt-BR" dirty="0"/>
              <a:t>Uma cláusula </a:t>
            </a:r>
            <a:r>
              <a:rPr lang="pt-BR" dirty="0" smtClean="0"/>
              <a:t>JOIN no </a:t>
            </a:r>
            <a:r>
              <a:rPr lang="pt-BR" dirty="0"/>
              <a:t>SQL combina colunas de uma ou mais tabelas em um banco de dados </a:t>
            </a:r>
            <a:r>
              <a:rPr lang="pt-BR" dirty="0" smtClean="0"/>
              <a:t>relacional. Ela </a:t>
            </a:r>
            <a:r>
              <a:rPr lang="pt-BR" dirty="0"/>
              <a:t>cria um conjunto que pode ser salvo como uma tabela ou usado da forma como está. </a:t>
            </a:r>
            <a:r>
              <a:rPr lang="pt-BR" dirty="0" smtClean="0"/>
              <a:t>Um </a:t>
            </a:r>
            <a:r>
              <a:rPr lang="pt-BR" dirty="0"/>
              <a:t>JOIN é um meio de combinar colunas de uma (</a:t>
            </a:r>
            <a:r>
              <a:rPr lang="pt-BR" dirty="0" err="1"/>
              <a:t>auto-junção</a:t>
            </a:r>
            <a:r>
              <a:rPr lang="pt-BR" dirty="0"/>
              <a:t>) ou mais tabelas, usando valores comuns a cada uma delas.</a:t>
            </a:r>
          </a:p>
        </p:txBody>
      </p:sp>
    </p:spTree>
    <p:extLst>
      <p:ext uri="{BB962C8B-B14F-4D97-AF65-F5344CB8AC3E}">
        <p14:creationId xmlns:p14="http://schemas.microsoft.com/office/powerpoint/2010/main" val="114835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JOINS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28</a:t>
            </a:fld>
            <a:endParaRPr lang="pt-BR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025099"/>
            <a:ext cx="5672058" cy="5038725"/>
          </a:xfrm>
        </p:spPr>
      </p:pic>
    </p:spTree>
    <p:extLst>
      <p:ext uri="{BB962C8B-B14F-4D97-AF65-F5344CB8AC3E}">
        <p14:creationId xmlns:p14="http://schemas.microsoft.com/office/powerpoint/2010/main" val="238909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Manipulação de Dados</a:t>
            </a:r>
          </a:p>
          <a:p>
            <a:pPr lvl="1"/>
            <a:r>
              <a:rPr lang="pt-BR" dirty="0" smtClean="0"/>
              <a:t>INSERT: </a:t>
            </a:r>
            <a:r>
              <a:rPr lang="pt-BR" dirty="0"/>
              <a:t>I</a:t>
            </a:r>
            <a:r>
              <a:rPr lang="pt-BR" dirty="0" smtClean="0"/>
              <a:t>nsere dados</a:t>
            </a:r>
          </a:p>
          <a:p>
            <a:pPr lvl="1"/>
            <a:r>
              <a:rPr lang="pt-BR" dirty="0" smtClean="0"/>
              <a:t>UPDATE: Altera dados </a:t>
            </a:r>
          </a:p>
          <a:p>
            <a:pPr lvl="1"/>
            <a:r>
              <a:rPr lang="pt-BR" dirty="0" smtClean="0"/>
              <a:t>DELETE: Deleta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57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Consulta de Dados</a:t>
            </a:r>
          </a:p>
          <a:p>
            <a:pPr lvl="1"/>
            <a:r>
              <a:rPr lang="pt-BR" dirty="0" smtClean="0"/>
              <a:t>SELECT: Retorna dados</a:t>
            </a:r>
          </a:p>
          <a:p>
            <a:pPr lvl="1"/>
            <a:r>
              <a:rPr lang="pt-BR" dirty="0" smtClean="0"/>
              <a:t>Ordenação de dados</a:t>
            </a:r>
          </a:p>
          <a:p>
            <a:pPr lvl="1"/>
            <a:r>
              <a:rPr lang="pt-BR" dirty="0" smtClean="0"/>
              <a:t>Agrupamento de dados</a:t>
            </a:r>
          </a:p>
          <a:p>
            <a:pPr lvl="1"/>
            <a:r>
              <a:rPr lang="pt-BR" dirty="0" smtClean="0"/>
              <a:t>Funções aritméticas</a:t>
            </a:r>
          </a:p>
          <a:p>
            <a:pPr lvl="1"/>
            <a:r>
              <a:rPr lang="pt-BR" dirty="0" smtClean="0"/>
              <a:t>Filtros de seleção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99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Controle de Dados</a:t>
            </a:r>
          </a:p>
          <a:p>
            <a:pPr lvl="1"/>
            <a:r>
              <a:rPr lang="pt-BR" dirty="0" smtClean="0"/>
              <a:t>GRANT: Habilita acesso a dados e operações</a:t>
            </a:r>
          </a:p>
          <a:p>
            <a:pPr lvl="1"/>
            <a:r>
              <a:rPr lang="pt-BR" dirty="0" smtClean="0"/>
              <a:t>REVOKE: Revoga acesso a dados e operações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370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de Transação de Dados</a:t>
            </a:r>
          </a:p>
          <a:p>
            <a:pPr lvl="1"/>
            <a:r>
              <a:rPr lang="pt-BR" dirty="0" smtClean="0"/>
              <a:t>START TRANSACTION: Inicia a transação</a:t>
            </a:r>
          </a:p>
          <a:p>
            <a:pPr lvl="1"/>
            <a:r>
              <a:rPr lang="pt-BR" dirty="0" smtClean="0"/>
              <a:t>COMMIT: Concretiza a transação</a:t>
            </a:r>
          </a:p>
          <a:p>
            <a:pPr lvl="1"/>
            <a:r>
              <a:rPr lang="pt-BR" dirty="0" smtClean="0"/>
              <a:t>ROLLBACK: Anula a transação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06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 de dados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99592" y="153405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/>
              <a:t>Booleano e Numérico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7</a:t>
            </a:fld>
            <a:endParaRPr lang="pt-BR"/>
          </a:p>
        </p:txBody>
      </p:sp>
      <p:pic>
        <p:nvPicPr>
          <p:cNvPr id="1026" name="Picture 2" descr="https://1.bp.blogspot.com/-3KWYCX6CIK0/UEKJycQIVgI/AAAAAAAAApY/pcdrvA0p3po/s640/num%C3%A9ricos+inteiro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964" y="2188912"/>
            <a:ext cx="609600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4.bp.blogspot.com/-BYls_u9yGtA/UELgwhSVqEI/AAAAAAAAAqc/veBsx1ZogPE/s1600/bit+e+bo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964" y="5373216"/>
            <a:ext cx="3286125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1.bp.blogspot.com/-OTTCEcPRM18/UEKKXbnn7YI/AAAAAAAAApo/FeTw-erJ4XM/s1600/num%C3%A9ricos+ponto+fix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349" y="3717032"/>
            <a:ext cx="78009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25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 de dados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1142919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err="1" smtClean="0"/>
              <a:t>String</a:t>
            </a:r>
            <a:endParaRPr lang="pt-BR" sz="28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1600" y="386104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/>
              <a:t>Data e Hora</a:t>
            </a:r>
            <a:endParaRPr lang="pt-BR" sz="280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8</a:t>
            </a:fld>
            <a:endParaRPr lang="pt-BR"/>
          </a:p>
        </p:txBody>
      </p:sp>
      <p:pic>
        <p:nvPicPr>
          <p:cNvPr id="2050" name="Picture 2" descr="https://1.bp.blogspot.com/-DumgpAAonsE/UEKJlgrrKgI/AAAAAAAAApQ/TYbJOK56vGw/s1600/texto+nao+binario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90991"/>
            <a:ext cx="25431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2.bp.blogspot.com/-mIVvNRtVra4/UEKMFauVtLI/AAAAAAAAApw/7p62ovAC2kw/s1600/data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653136"/>
            <a:ext cx="4972050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27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</a:t>
            </a:r>
            <a:r>
              <a:rPr lang="pt-BR" dirty="0" smtClean="0"/>
              <a:t>tributos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NULL / NOT NULL</a:t>
            </a:r>
          </a:p>
          <a:p>
            <a:pPr marL="457200" lvl="1" indent="0">
              <a:buNone/>
            </a:pPr>
            <a:r>
              <a:rPr lang="pt-BR" dirty="0" smtClean="0"/>
              <a:t>Permite ou não valores nulos, NULL != vazio</a:t>
            </a:r>
          </a:p>
          <a:p>
            <a:r>
              <a:rPr lang="pt-BR" dirty="0" err="1" smtClean="0"/>
              <a:t>Unsigned</a:t>
            </a:r>
            <a:r>
              <a:rPr lang="pt-BR" dirty="0" smtClean="0"/>
              <a:t> / </a:t>
            </a:r>
            <a:r>
              <a:rPr lang="pt-BR" dirty="0" err="1" smtClean="0"/>
              <a:t>Signed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Permite ou não números negativos</a:t>
            </a:r>
            <a:endParaRPr lang="pt-BR" dirty="0"/>
          </a:p>
          <a:p>
            <a:r>
              <a:rPr lang="pt-BR" dirty="0" err="1" smtClean="0"/>
              <a:t>Auto-increment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Sequências, contadores</a:t>
            </a:r>
            <a:endParaRPr lang="pt-BR" dirty="0"/>
          </a:p>
          <a:p>
            <a:r>
              <a:rPr lang="pt-BR" dirty="0" err="1" smtClean="0"/>
              <a:t>Zerofill</a:t>
            </a:r>
            <a:endParaRPr lang="pt-BR" dirty="0" smtClean="0"/>
          </a:p>
          <a:p>
            <a:pPr marL="457200" lvl="1" indent="0">
              <a:buNone/>
            </a:pPr>
            <a:r>
              <a:rPr lang="pt-BR" dirty="0" smtClean="0"/>
              <a:t>Preenche o valor numérico completando com zeros a esquerda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C0D9C-B185-4386-87D8-764B9018780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86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sPlan_psn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TS010385268</Template>
  <TotalTime>1962</TotalTime>
  <Words>976</Words>
  <Application>Microsoft Office PowerPoint</Application>
  <PresentationFormat>Apresentação na tela (4:3)</PresentationFormat>
  <Paragraphs>212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 2</vt:lpstr>
      <vt:lpstr>BsPlan_psn</vt:lpstr>
      <vt:lpstr>Custom Design</vt:lpstr>
      <vt:lpstr>Tech 16x9</vt:lpstr>
      <vt:lpstr>Linguagem SQL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Tipo de dados</vt:lpstr>
      <vt:lpstr>Tipo de dados</vt:lpstr>
      <vt:lpstr>Atributos</vt:lpstr>
      <vt:lpstr>Criando um banco de dados</vt:lpstr>
      <vt:lpstr>Criando tabelas</vt:lpstr>
      <vt:lpstr>Criando tabelas</vt:lpstr>
      <vt:lpstr>Criando tabelas</vt:lpstr>
      <vt:lpstr>Alterar uma tabela</vt:lpstr>
      <vt:lpstr>Manipulando dados</vt:lpstr>
      <vt:lpstr>Manipulando dados com filtro</vt:lpstr>
      <vt:lpstr>Consulta de dados</vt:lpstr>
      <vt:lpstr>Consulta de dados</vt:lpstr>
      <vt:lpstr>Tabela Verdade</vt:lpstr>
      <vt:lpstr>Consulta de dados</vt:lpstr>
      <vt:lpstr>Casos do Like</vt:lpstr>
      <vt:lpstr>Consulta de dados</vt:lpstr>
      <vt:lpstr>Consulta de dados</vt:lpstr>
      <vt:lpstr>Consulta de dados</vt:lpstr>
      <vt:lpstr>Consulta de dados</vt:lpstr>
      <vt:lpstr>Consulta de dados</vt:lpstr>
      <vt:lpstr>JOINS</vt:lpstr>
      <vt:lpstr>JOINS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 banco de dados</dc:title>
  <dc:creator>clecio.de@gmail.com</dc:creator>
  <cp:lastModifiedBy>Hygor Melo</cp:lastModifiedBy>
  <cp:revision>98</cp:revision>
  <dcterms:created xsi:type="dcterms:W3CDTF">2014-01-09T03:39:05Z</dcterms:created>
  <dcterms:modified xsi:type="dcterms:W3CDTF">2021-07-31T14:28:59Z</dcterms:modified>
</cp:coreProperties>
</file>